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3" r:id="rId4"/>
    <p:sldId id="258" r:id="rId5"/>
    <p:sldId id="266" r:id="rId6"/>
    <p:sldId id="273" r:id="rId7"/>
    <p:sldId id="274" r:id="rId8"/>
    <p:sldId id="277" r:id="rId9"/>
    <p:sldId id="278" r:id="rId10"/>
    <p:sldId id="281" r:id="rId11"/>
    <p:sldId id="282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96" r:id="rId20"/>
    <p:sldId id="294" r:id="rId21"/>
    <p:sldId id="295" r:id="rId22"/>
  </p:sldIdLst>
  <p:sldSz cx="24384000" cy="13716000"/>
  <p:notesSz cx="6858000" cy="9144000"/>
  <p:embeddedFontLst>
    <p:embeddedFont>
      <p:font typeface="Helvetica Neue" panose="02000503000000020004" pitchFamily="2" charset="0"/>
      <p:regular r:id="rId24"/>
      <p:bold r:id="rId24"/>
      <p:italic r:id="rId24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0bmvGLyk8KwrmBfhYqyJVk7td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/>
    <p:restoredTop sz="94782"/>
  </p:normalViewPr>
  <p:slideViewPr>
    <p:cSldViewPr snapToGrid="0" snapToObjects="1">
      <p:cViewPr varScale="1">
        <p:scale>
          <a:sx n="52" d="100"/>
          <a:sy n="52" d="100"/>
        </p:scale>
        <p:origin x="7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NUL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_Complet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_Complete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_Complete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_Complete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_Comple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_Comple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_Complet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CET\2021%20Adjunct%20Faculty%20Survey\Adjunct%20Faculty%20Survey%20Data_Complet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Rosario"/>
                <a:ea typeface="+mn-ea"/>
                <a:cs typeface="+mn-cs"/>
              </a:defRPr>
            </a:pPr>
            <a:r>
              <a:rPr lang="en-US" sz="2800" dirty="0">
                <a:solidFill>
                  <a:sysClr val="windowText" lastClr="000000"/>
                </a:solidFill>
                <a:latin typeface="Rosario"/>
              </a:rPr>
              <a:t>Percentage</a:t>
            </a:r>
            <a:r>
              <a:rPr lang="en-US" sz="2800" baseline="0" dirty="0">
                <a:solidFill>
                  <a:sysClr val="windowText" lastClr="000000"/>
                </a:solidFill>
                <a:latin typeface="Rosario"/>
              </a:rPr>
              <a:t> of Adjunct Online Faculty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Rosario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726865813302615E-2"/>
          <c:y val="9.4938620201018481E-2"/>
          <c:w val="0.88361207641194683"/>
          <c:h val="0.878436847518895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32A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69-B240-B126-B7956D023303}"/>
              </c:ext>
            </c:extLst>
          </c:dPt>
          <c:dPt>
            <c:idx val="1"/>
            <c:invertIfNegative val="0"/>
            <c:bubble3D val="0"/>
            <c:spPr>
              <a:solidFill>
                <a:srgbClr val="F7C5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69-B240-B126-B7956D023303}"/>
              </c:ext>
            </c:extLst>
          </c:dPt>
          <c:dPt>
            <c:idx val="2"/>
            <c:invertIfNegative val="0"/>
            <c:bubble3D val="0"/>
            <c:spPr>
              <a:solidFill>
                <a:srgbClr val="A5B9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69-B240-B126-B7956D023303}"/>
              </c:ext>
            </c:extLst>
          </c:dPt>
          <c:dLbls>
            <c:dLbl>
              <c:idx val="0"/>
              <c:layout>
                <c:manualLayout>
                  <c:x val="2.222222222222222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69-B240-B126-B7956D023303}"/>
                </c:ext>
              </c:extLst>
            </c:dLbl>
            <c:dLbl>
              <c:idx val="1"/>
              <c:layout>
                <c:manualLayout>
                  <c:x val="1.11111111111110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69-B240-B126-B7956D023303}"/>
                </c:ext>
              </c:extLst>
            </c:dLbl>
            <c:dLbl>
              <c:idx val="2"/>
              <c:layout>
                <c:manualLayout>
                  <c:x val="5.8333333333333334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69-B240-B126-B7956D023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 Data Calcs'!$O$50:$O$52</c:f>
              <c:strCache>
                <c:ptCount val="3"/>
                <c:pt idx="0">
                  <c:v>Decreased</c:v>
                </c:pt>
                <c:pt idx="1">
                  <c:v>Stayed the Same</c:v>
                </c:pt>
                <c:pt idx="2">
                  <c:v>Increased</c:v>
                </c:pt>
              </c:strCache>
            </c:strRef>
          </c:cat>
          <c:val>
            <c:numRef>
              <c:f>'2020 Data Calcs'!$P$50:$P$52</c:f>
              <c:numCache>
                <c:formatCode>0.0%</c:formatCode>
                <c:ptCount val="3"/>
                <c:pt idx="0">
                  <c:v>9.638554216867469E-2</c:v>
                </c:pt>
                <c:pt idx="1">
                  <c:v>0.43373493975903615</c:v>
                </c:pt>
                <c:pt idx="2">
                  <c:v>0.46987951807228917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69-B240-B126-B7956D023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9508696"/>
        <c:axId val="459510336"/>
      </c:barChart>
      <c:valAx>
        <c:axId val="45951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59508696"/>
        <c:crosses val="autoZero"/>
        <c:crossBetween val="between"/>
      </c:valAx>
      <c:catAx>
        <c:axId val="459508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59510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546421509942333E-2"/>
          <c:y val="0.91575182779148456"/>
          <c:w val="0.8430106326214345"/>
          <c:h val="3.5551594191390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100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Rosario" panose="020C0502030302020203" pitchFamily="34" charset="0"/>
              </a:rPr>
              <a:t>Effective Strategies</a:t>
            </a:r>
            <a:r>
              <a:rPr lang="en-US" baseline="0">
                <a:solidFill>
                  <a:schemeClr val="tx1"/>
                </a:solidFill>
                <a:latin typeface="Rosario" panose="020C0502030302020203" pitchFamily="34" charset="0"/>
              </a:rPr>
              <a:t> to Support Online Adjunct Faculty</a:t>
            </a:r>
            <a:endParaRPr lang="en-US">
              <a:solidFill>
                <a:schemeClr val="tx1"/>
              </a:solidFill>
              <a:latin typeface="Rosario" panose="020C0502030302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3051608"/>
        <c:axId val="443049968"/>
      </c:barChart>
      <c:catAx>
        <c:axId val="44305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49968"/>
        <c:crosses val="autoZero"/>
        <c:auto val="1"/>
        <c:lblAlgn val="ctr"/>
        <c:lblOffset val="100"/>
        <c:noMultiLvlLbl val="0"/>
      </c:catAx>
      <c:valAx>
        <c:axId val="44304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5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Rosario" panose="020C0502030302020203" pitchFamily="34" charset="0"/>
              </a:rPr>
              <a:t>Effective Strategies</a:t>
            </a:r>
            <a:r>
              <a:rPr lang="en-US" baseline="0">
                <a:solidFill>
                  <a:schemeClr val="tx1"/>
                </a:solidFill>
                <a:latin typeface="Rosario" panose="020C0502030302020203" pitchFamily="34" charset="0"/>
              </a:rPr>
              <a:t> to Support Online Adjunct Faculty</a:t>
            </a:r>
            <a:endParaRPr lang="en-US">
              <a:solidFill>
                <a:schemeClr val="tx1"/>
              </a:solidFill>
              <a:latin typeface="Rosario" panose="020C0502030302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3051608"/>
        <c:axId val="443049968"/>
      </c:barChart>
      <c:catAx>
        <c:axId val="44305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49968"/>
        <c:crosses val="autoZero"/>
        <c:auto val="1"/>
        <c:lblAlgn val="ctr"/>
        <c:lblOffset val="100"/>
        <c:noMultiLvlLbl val="0"/>
      </c:catAx>
      <c:valAx>
        <c:axId val="44304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5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Rosario" panose="020C0502030302020203" pitchFamily="34" charset="0"/>
              </a:rPr>
              <a:t>Effective Strategies</a:t>
            </a:r>
            <a:r>
              <a:rPr lang="en-US" baseline="0">
                <a:solidFill>
                  <a:schemeClr val="tx1"/>
                </a:solidFill>
                <a:latin typeface="Rosario" panose="020C0502030302020203" pitchFamily="34" charset="0"/>
              </a:rPr>
              <a:t> to Support Online Adjunct Faculty</a:t>
            </a:r>
            <a:endParaRPr lang="en-US">
              <a:solidFill>
                <a:schemeClr val="tx1"/>
              </a:solidFill>
              <a:latin typeface="Rosario" panose="020C0502030302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3051608"/>
        <c:axId val="443049968"/>
      </c:barChart>
      <c:catAx>
        <c:axId val="44305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49968"/>
        <c:crosses val="autoZero"/>
        <c:auto val="1"/>
        <c:lblAlgn val="ctr"/>
        <c:lblOffset val="100"/>
        <c:noMultiLvlLbl val="0"/>
      </c:catAx>
      <c:valAx>
        <c:axId val="44304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5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Rosario" panose="020C0502030302020203" pitchFamily="34" charset="0"/>
              </a:rPr>
              <a:t>Effective Strategies</a:t>
            </a:r>
            <a:r>
              <a:rPr lang="en-US" baseline="0">
                <a:solidFill>
                  <a:schemeClr val="tx1"/>
                </a:solidFill>
                <a:latin typeface="Rosario" panose="020C0502030302020203" pitchFamily="34" charset="0"/>
              </a:rPr>
              <a:t> to Support Online Adjunct Faculty</a:t>
            </a:r>
            <a:endParaRPr lang="en-US">
              <a:solidFill>
                <a:schemeClr val="tx1"/>
              </a:solidFill>
              <a:latin typeface="Rosario" panose="020C0502030302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3051608"/>
        <c:axId val="443049968"/>
      </c:barChart>
      <c:catAx>
        <c:axId val="44305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49968"/>
        <c:crosses val="autoZero"/>
        <c:auto val="1"/>
        <c:lblAlgn val="ctr"/>
        <c:lblOffset val="100"/>
        <c:noMultiLvlLbl val="0"/>
      </c:catAx>
      <c:valAx>
        <c:axId val="44304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5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baseline="0">
                <a:solidFill>
                  <a:sysClr val="windowText" lastClr="000000"/>
                </a:solidFill>
                <a:effectLst/>
                <a:latin typeface="Rosario"/>
              </a:rPr>
              <a:t>Proportion of Courses Taught by Adjuncts Who Did Not Receive Specific Development on Good Practice for the Modality</a:t>
            </a:r>
            <a:endParaRPr lang="en-US" sz="2800">
              <a:solidFill>
                <a:sysClr val="windowText" lastClr="000000"/>
              </a:solidFill>
              <a:latin typeface="Rosario"/>
            </a:endParaRPr>
          </a:p>
        </c:rich>
      </c:tx>
      <c:layout>
        <c:manualLayout>
          <c:xMode val="edge"/>
          <c:yMode val="edge"/>
          <c:x val="0.1341388888888888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'2020 Data Calcs'!$R$347</c:f>
              <c:strCache>
                <c:ptCount val="1"/>
                <c:pt idx="0">
                  <c:v>Online/Asynchronous</c:v>
                </c:pt>
              </c:strCache>
            </c:strRef>
          </c:tx>
          <c:spPr>
            <a:solidFill>
              <a:srgbClr val="CE6D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Data Calcs'!$S$346:$X$346</c:f>
              <c:strCache>
                <c:ptCount val="6"/>
                <c:pt idx="0">
                  <c:v>None</c:v>
                </c:pt>
                <c:pt idx="1">
                  <c:v>1-25%</c:v>
                </c:pt>
                <c:pt idx="2">
                  <c:v>26-50%</c:v>
                </c:pt>
                <c:pt idx="3">
                  <c:v>51-75%</c:v>
                </c:pt>
                <c:pt idx="4">
                  <c:v>76-99%</c:v>
                </c:pt>
                <c:pt idx="5">
                  <c:v>100%</c:v>
                </c:pt>
              </c:strCache>
            </c:strRef>
          </c:cat>
          <c:val>
            <c:numRef>
              <c:f>'2020 Data Calcs'!$S$347:$X$347</c:f>
              <c:numCache>
                <c:formatCode>0.0%</c:formatCode>
                <c:ptCount val="6"/>
                <c:pt idx="0">
                  <c:v>1.2658227848101266E-2</c:v>
                </c:pt>
                <c:pt idx="1">
                  <c:v>0.24050632911392406</c:v>
                </c:pt>
                <c:pt idx="2">
                  <c:v>0.13924050632911392</c:v>
                </c:pt>
                <c:pt idx="3">
                  <c:v>0.16455696202531644</c:v>
                </c:pt>
                <c:pt idx="4">
                  <c:v>0.13924050632911392</c:v>
                </c:pt>
                <c:pt idx="5">
                  <c:v>0.30379746835443039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C-C543-B71A-87334371436D}"/>
            </c:ext>
          </c:extLst>
        </c:ser>
        <c:ser>
          <c:idx val="1"/>
          <c:order val="1"/>
          <c:tx>
            <c:strRef>
              <c:f>'2020 Data Calcs'!$R$348</c:f>
              <c:strCache>
                <c:ptCount val="1"/>
                <c:pt idx="0">
                  <c:v>Online/Synchronous</c:v>
                </c:pt>
              </c:strCache>
            </c:strRef>
          </c:tx>
          <c:spPr>
            <a:solidFill>
              <a:srgbClr val="F7C5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Data Calcs'!$S$346:$X$346</c:f>
              <c:strCache>
                <c:ptCount val="6"/>
                <c:pt idx="0">
                  <c:v>None</c:v>
                </c:pt>
                <c:pt idx="1">
                  <c:v>1-25%</c:v>
                </c:pt>
                <c:pt idx="2">
                  <c:v>26-50%</c:v>
                </c:pt>
                <c:pt idx="3">
                  <c:v>51-75%</c:v>
                </c:pt>
                <c:pt idx="4">
                  <c:v>76-99%</c:v>
                </c:pt>
                <c:pt idx="5">
                  <c:v>100%</c:v>
                </c:pt>
              </c:strCache>
            </c:strRef>
          </c:cat>
          <c:val>
            <c:numRef>
              <c:f>'2020 Data Calcs'!$S$348:$X$348</c:f>
              <c:numCache>
                <c:formatCode>0.0%</c:formatCode>
                <c:ptCount val="6"/>
                <c:pt idx="0">
                  <c:v>0.2</c:v>
                </c:pt>
                <c:pt idx="1">
                  <c:v>0.41333333333333333</c:v>
                </c:pt>
                <c:pt idx="2">
                  <c:v>0.10666666666666667</c:v>
                </c:pt>
                <c:pt idx="3">
                  <c:v>0.10666666666666667</c:v>
                </c:pt>
                <c:pt idx="4">
                  <c:v>5.3333333333333337E-2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C-C543-B71A-87334371436D}"/>
            </c:ext>
          </c:extLst>
        </c:ser>
        <c:ser>
          <c:idx val="2"/>
          <c:order val="2"/>
          <c:tx>
            <c:strRef>
              <c:f>'2020 Data Calcs'!$R$349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Data Calcs'!$S$346:$X$346</c:f>
              <c:strCache>
                <c:ptCount val="6"/>
                <c:pt idx="0">
                  <c:v>None</c:v>
                </c:pt>
                <c:pt idx="1">
                  <c:v>1-25%</c:v>
                </c:pt>
                <c:pt idx="2">
                  <c:v>26-50%</c:v>
                </c:pt>
                <c:pt idx="3">
                  <c:v>51-75%</c:v>
                </c:pt>
                <c:pt idx="4">
                  <c:v>76-99%</c:v>
                </c:pt>
                <c:pt idx="5">
                  <c:v>100%</c:v>
                </c:pt>
              </c:strCache>
            </c:strRef>
          </c:cat>
          <c:val>
            <c:numRef>
              <c:f>'2020 Data Calcs'!$S$349:$X$349</c:f>
              <c:numCache>
                <c:formatCode>0.0%</c:formatCode>
                <c:ptCount val="6"/>
                <c:pt idx="0">
                  <c:v>0.22077922077922077</c:v>
                </c:pt>
                <c:pt idx="1">
                  <c:v>0.33766233766233766</c:v>
                </c:pt>
                <c:pt idx="2">
                  <c:v>0.16883116883116883</c:v>
                </c:pt>
                <c:pt idx="3">
                  <c:v>9.0909090909090912E-2</c:v>
                </c:pt>
                <c:pt idx="4">
                  <c:v>6.4935064935064929E-2</c:v>
                </c:pt>
                <c:pt idx="5">
                  <c:v>0.11688311688311688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C-C543-B71A-87334371436D}"/>
            </c:ext>
          </c:extLst>
        </c:ser>
        <c:ser>
          <c:idx val="3"/>
          <c:order val="3"/>
          <c:tx>
            <c:strRef>
              <c:f>'2020 Data Calcs'!$R$350</c:f>
              <c:strCache>
                <c:ptCount val="1"/>
                <c:pt idx="0">
                  <c:v>Hyflex</c:v>
                </c:pt>
              </c:strCache>
            </c:strRef>
          </c:tx>
          <c:spPr>
            <a:solidFill>
              <a:srgbClr val="132A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Data Calcs'!$S$346:$X$346</c:f>
              <c:strCache>
                <c:ptCount val="6"/>
                <c:pt idx="0">
                  <c:v>None</c:v>
                </c:pt>
                <c:pt idx="1">
                  <c:v>1-25%</c:v>
                </c:pt>
                <c:pt idx="2">
                  <c:v>26-50%</c:v>
                </c:pt>
                <c:pt idx="3">
                  <c:v>51-75%</c:v>
                </c:pt>
                <c:pt idx="4">
                  <c:v>76-99%</c:v>
                </c:pt>
                <c:pt idx="5">
                  <c:v>100%</c:v>
                </c:pt>
              </c:strCache>
            </c:strRef>
          </c:cat>
          <c:val>
            <c:numRef>
              <c:f>'2020 Data Calcs'!$S$350:$X$350</c:f>
              <c:numCache>
                <c:formatCode>0.0%</c:formatCode>
                <c:ptCount val="6"/>
                <c:pt idx="0">
                  <c:v>0.44</c:v>
                </c:pt>
                <c:pt idx="1">
                  <c:v>0.36</c:v>
                </c:pt>
                <c:pt idx="2">
                  <c:v>5.3333333333333337E-2</c:v>
                </c:pt>
                <c:pt idx="3">
                  <c:v>6.6666666666666666E-2</c:v>
                </c:pt>
                <c:pt idx="4">
                  <c:v>1.3333333333333334E-2</c:v>
                </c:pt>
                <c:pt idx="5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AC-C543-B71A-8733437143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67999232"/>
        <c:axId val="667999888"/>
      </c:barChart>
      <c:catAx>
        <c:axId val="66799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67999888"/>
        <c:crosses val="autoZero"/>
        <c:auto val="1"/>
        <c:lblAlgn val="ctr"/>
        <c:lblOffset val="100"/>
        <c:noMultiLvlLbl val="0"/>
      </c:catAx>
      <c:valAx>
        <c:axId val="6679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679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100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>
                <a:solidFill>
                  <a:sysClr val="windowText" lastClr="000000"/>
                </a:solidFill>
                <a:effectLst/>
                <a:latin typeface="Rosario"/>
              </a:rPr>
              <a:t>Activities Required of Online Faculty Prior to Teaching</a:t>
            </a:r>
            <a:endParaRPr lang="en-US" sz="2800">
              <a:solidFill>
                <a:sysClr val="windowText" lastClr="000000"/>
              </a:solidFill>
              <a:effectLst/>
              <a:latin typeface="Rosario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BA3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Data Calcs'!$R$165:$R$171</c:f>
              <c:strCache>
                <c:ptCount val="7"/>
                <c:pt idx="0">
                  <c:v>Other</c:v>
                </c:pt>
                <c:pt idx="1">
                  <c:v>None of the above</c:v>
                </c:pt>
                <c:pt idx="2">
                  <c:v>Training: Digital Learning &amp; Diversity, Equity, &amp; Inclusion</c:v>
                </c:pt>
                <c:pt idx="3">
                  <c:v>Training: Effective Teaching Methods</c:v>
                </c:pt>
                <c:pt idx="4">
                  <c:v>Training: Online Technologies</c:v>
                </c:pt>
                <c:pt idx="5">
                  <c:v>Orientaion: Online Student Support</c:v>
                </c:pt>
                <c:pt idx="6">
                  <c:v>Orientation: Academic &amp; Student Policies</c:v>
                </c:pt>
              </c:strCache>
            </c:strRef>
          </c:cat>
          <c:val>
            <c:numRef>
              <c:f>'2020 Data Calcs'!$W$165:$W$171</c:f>
              <c:numCache>
                <c:formatCode>0.0%</c:formatCode>
                <c:ptCount val="7"/>
                <c:pt idx="0">
                  <c:v>9.6385542168674704E-2</c:v>
                </c:pt>
                <c:pt idx="1">
                  <c:v>0.16867469879518071</c:v>
                </c:pt>
                <c:pt idx="2">
                  <c:v>0.16867469879518071</c:v>
                </c:pt>
                <c:pt idx="3">
                  <c:v>0.53012048192771088</c:v>
                </c:pt>
                <c:pt idx="4">
                  <c:v>0.67469879518072284</c:v>
                </c:pt>
                <c:pt idx="5">
                  <c:v>0.44578313253012047</c:v>
                </c:pt>
                <c:pt idx="6">
                  <c:v>0.66265060240963858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8-6A46-BA5C-8C79CF29C3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36558408"/>
        <c:axId val="636552176"/>
      </c:barChart>
      <c:catAx>
        <c:axId val="636558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36552176"/>
        <c:crosses val="autoZero"/>
        <c:auto val="1"/>
        <c:lblAlgn val="ctr"/>
        <c:lblOffset val="100"/>
        <c:noMultiLvlLbl val="0"/>
      </c:catAx>
      <c:valAx>
        <c:axId val="636552176"/>
        <c:scaling>
          <c:orientation val="minMax"/>
          <c:max val="0.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36558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  <a:latin typeface="Rosario" panose="020C0502030302020203" pitchFamily="34" charset="0"/>
              </a:rPr>
              <a:t>Barriers to Supporting Online Adjunct Faculty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656126751983374"/>
          <c:y val="9.0201561399201782E-2"/>
          <c:w val="0.55335399706753141"/>
          <c:h val="0.849074998361105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32A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23'!$E$4:$E$9</c:f>
              <c:strCache>
                <c:ptCount val="6"/>
                <c:pt idx="0">
                  <c:v>Other </c:v>
                </c:pt>
                <c:pt idx="1">
                  <c:v>Lack of Resources</c:v>
                </c:pt>
                <c:pt idx="2">
                  <c:v>Autonomy of Colleges/Departments</c:v>
                </c:pt>
                <c:pt idx="3">
                  <c:v>Availability of Adjuncts/Multiple Commitments</c:v>
                </c:pt>
                <c:pt idx="4">
                  <c:v>Time</c:v>
                </c:pt>
                <c:pt idx="5">
                  <c:v>Funding</c:v>
                </c:pt>
              </c:strCache>
            </c:strRef>
          </c:cat>
          <c:val>
            <c:numRef>
              <c:f>'Question 23'!$G$4:$G$9</c:f>
              <c:numCache>
                <c:formatCode>0.0%</c:formatCode>
                <c:ptCount val="6"/>
                <c:pt idx="0">
                  <c:v>0.1388888888888889</c:v>
                </c:pt>
                <c:pt idx="1">
                  <c:v>0.15277777777777779</c:v>
                </c:pt>
                <c:pt idx="2">
                  <c:v>0.16666666666666666</c:v>
                </c:pt>
                <c:pt idx="3">
                  <c:v>0.20833333333333334</c:v>
                </c:pt>
                <c:pt idx="4">
                  <c:v>0.31944444444444442</c:v>
                </c:pt>
                <c:pt idx="5">
                  <c:v>0.31944444444444442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B-6448-BF72-18533B10B0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4125232"/>
        <c:axId val="444124248"/>
      </c:barChart>
      <c:catAx>
        <c:axId val="44412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4124248"/>
        <c:crosses val="autoZero"/>
        <c:auto val="1"/>
        <c:lblAlgn val="ctr"/>
        <c:lblOffset val="100"/>
        <c:noMultiLvlLbl val="0"/>
      </c:catAx>
      <c:valAx>
        <c:axId val="444124248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412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A5B9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Data Calcs'!$U$271:$U$279</c:f>
              <c:strCache>
                <c:ptCount val="9"/>
                <c:pt idx="0">
                  <c:v>Provide formative feedback to students</c:v>
                </c:pt>
                <c:pt idx="1">
                  <c:v>Feedback: course goals &amp; outcomes</c:v>
                </c:pt>
                <c:pt idx="2">
                  <c:v>Availability &amp; approachability: students</c:v>
                </c:pt>
                <c:pt idx="3">
                  <c:v>Communicate via email: timely</c:v>
                </c:pt>
                <c:pt idx="4">
                  <c:v>Students opps. for active learning</c:v>
                </c:pt>
                <c:pt idx="5">
                  <c:v>Connections: content &amp; the world</c:v>
                </c:pt>
                <c:pt idx="6">
                  <c:v>Provide timely feedback: student work</c:v>
                </c:pt>
                <c:pt idx="7">
                  <c:v>Connections: instructor &amp; students</c:v>
                </c:pt>
                <c:pt idx="8">
                  <c:v>Well-organized course clearly designed </c:v>
                </c:pt>
              </c:strCache>
            </c:strRef>
          </c:cat>
          <c:val>
            <c:numRef>
              <c:f>'2020 Data Calcs'!$AD$271:$AD$279</c:f>
              <c:numCache>
                <c:formatCode>0.0%</c:formatCode>
                <c:ptCount val="9"/>
                <c:pt idx="0">
                  <c:v>0.3048780487804878</c:v>
                </c:pt>
                <c:pt idx="1">
                  <c:v>0.34146341463414637</c:v>
                </c:pt>
                <c:pt idx="2">
                  <c:v>0.36585365853658536</c:v>
                </c:pt>
                <c:pt idx="3">
                  <c:v>0.3902439024390244</c:v>
                </c:pt>
                <c:pt idx="4">
                  <c:v>0.45121951219512196</c:v>
                </c:pt>
                <c:pt idx="5">
                  <c:v>0.56097560975609762</c:v>
                </c:pt>
                <c:pt idx="6">
                  <c:v>0.58536585365853655</c:v>
                </c:pt>
                <c:pt idx="7">
                  <c:v>0.6097560975609756</c:v>
                </c:pt>
                <c:pt idx="8">
                  <c:v>0.65853658536585369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1-E24C-8E7F-BF2D056DAE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42560288"/>
        <c:axId val="842564552"/>
      </c:barChart>
      <c:catAx>
        <c:axId val="84256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842564552"/>
        <c:crosses val="autoZero"/>
        <c:auto val="1"/>
        <c:lblAlgn val="ctr"/>
        <c:lblOffset val="100"/>
        <c:noMultiLvlLbl val="0"/>
      </c:catAx>
      <c:valAx>
        <c:axId val="84256455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84256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06991541682223"/>
          <c:y val="6.6458879094762877E-2"/>
          <c:w val="0.65460100175957725"/>
          <c:h val="0.867098141032476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BA3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19 Sort'!$A$26:$A$30</c:f>
              <c:strCache>
                <c:ptCount val="5"/>
                <c:pt idx="0">
                  <c:v>Create an inclusive classroom environment</c:v>
                </c:pt>
                <c:pt idx="1">
                  <c:v>Provide students opportunities for active learning</c:v>
                </c:pt>
                <c:pt idx="2">
                  <c:v>Facilitate group discussion</c:v>
                </c:pt>
                <c:pt idx="3">
                  <c:v>Create connections between students</c:v>
                </c:pt>
                <c:pt idx="4">
                  <c:v>Utilize collaborative learning</c:v>
                </c:pt>
              </c:strCache>
            </c:strRef>
          </c:cat>
          <c:val>
            <c:numRef>
              <c:f>'Question 19 Sort'!$J$26:$J$30</c:f>
              <c:numCache>
                <c:formatCode>0.0%</c:formatCode>
                <c:ptCount val="5"/>
                <c:pt idx="0">
                  <c:v>0.3048780487804878</c:v>
                </c:pt>
                <c:pt idx="1">
                  <c:v>0.36585365853658536</c:v>
                </c:pt>
                <c:pt idx="2">
                  <c:v>0.3902439024390244</c:v>
                </c:pt>
                <c:pt idx="3">
                  <c:v>0.41463414634146339</c:v>
                </c:pt>
                <c:pt idx="4">
                  <c:v>0.45121951219512196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7-1F41-BC72-0566D5825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2565536"/>
        <c:axId val="842564224"/>
      </c:barChart>
      <c:catAx>
        <c:axId val="8425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842564224"/>
        <c:crosses val="autoZero"/>
        <c:auto val="1"/>
        <c:lblAlgn val="ctr"/>
        <c:lblOffset val="100"/>
        <c:noMultiLvlLbl val="0"/>
      </c:catAx>
      <c:valAx>
        <c:axId val="84256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84256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5822610194466"/>
          <c:y val="5.3870097432377931E-2"/>
          <c:w val="0.75325094382537738"/>
          <c:h val="0.895494786962456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5B9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22'!$E$4:$E$10</c:f>
              <c:strCache>
                <c:ptCount val="7"/>
                <c:pt idx="0">
                  <c:v>Do Not Assess Effectiveness of Training</c:v>
                </c:pt>
                <c:pt idx="1">
                  <c:v>Do Not Do This Well</c:v>
                </c:pt>
                <c:pt idx="2">
                  <c:v>Remote Support</c:v>
                </c:pt>
                <c:pt idx="3">
                  <c:v>Pay Adjunct Faculty for PD Time</c:v>
                </c:pt>
                <c:pt idx="4">
                  <c:v>Asynchronous Support/Knowledge Base</c:v>
                </c:pt>
                <c:pt idx="5">
                  <c:v>Professional Development</c:v>
                </c:pt>
                <c:pt idx="6">
                  <c:v>1:1 Training/Mentoring</c:v>
                </c:pt>
              </c:strCache>
            </c:strRef>
          </c:cat>
          <c:val>
            <c:numRef>
              <c:f>'Question 22'!$G$4:$G$10</c:f>
              <c:numCache>
                <c:formatCode>0.0%</c:formatCode>
                <c:ptCount val="7"/>
                <c:pt idx="0">
                  <c:v>4.3478260869565216E-2</c:v>
                </c:pt>
                <c:pt idx="1">
                  <c:v>7.2463768115942032E-2</c:v>
                </c:pt>
                <c:pt idx="2">
                  <c:v>5.7971014492753624E-2</c:v>
                </c:pt>
                <c:pt idx="3">
                  <c:v>0.10144927536231885</c:v>
                </c:pt>
                <c:pt idx="4">
                  <c:v>0.20289855072463769</c:v>
                </c:pt>
                <c:pt idx="5">
                  <c:v>0.2608695652173913</c:v>
                </c:pt>
                <c:pt idx="6">
                  <c:v>0.44927536231884058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D-0842-81E3-7CA2928415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3051608"/>
        <c:axId val="443049968"/>
      </c:barChart>
      <c:catAx>
        <c:axId val="44305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49968"/>
        <c:crosses val="autoZero"/>
        <c:auto val="1"/>
        <c:lblAlgn val="ctr"/>
        <c:lblOffset val="100"/>
        <c:noMultiLvlLbl val="0"/>
      </c:catAx>
      <c:valAx>
        <c:axId val="44304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5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Rosario" panose="020C0502030302020203" pitchFamily="34" charset="0"/>
              </a:rPr>
              <a:t>Effective Strategies</a:t>
            </a:r>
            <a:r>
              <a:rPr lang="en-US" baseline="0">
                <a:solidFill>
                  <a:schemeClr val="tx1"/>
                </a:solidFill>
                <a:latin typeface="Rosario" panose="020C0502030302020203" pitchFamily="34" charset="0"/>
              </a:rPr>
              <a:t> to Support Online Adjunct Faculty</a:t>
            </a:r>
            <a:endParaRPr lang="en-US">
              <a:solidFill>
                <a:schemeClr val="tx1"/>
              </a:solidFill>
              <a:latin typeface="Rosario" panose="020C0502030302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3051608"/>
        <c:axId val="443049968"/>
      </c:barChart>
      <c:catAx>
        <c:axId val="44305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49968"/>
        <c:crosses val="autoZero"/>
        <c:auto val="1"/>
        <c:lblAlgn val="ctr"/>
        <c:lblOffset val="100"/>
        <c:noMultiLvlLbl val="0"/>
      </c:catAx>
      <c:valAx>
        <c:axId val="44304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5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Rosario" panose="020C0502030302020203" pitchFamily="34" charset="0"/>
              </a:rPr>
              <a:t>Effective Strategies</a:t>
            </a:r>
            <a:r>
              <a:rPr lang="en-US" baseline="0">
                <a:solidFill>
                  <a:schemeClr val="tx1"/>
                </a:solidFill>
                <a:latin typeface="Rosario" panose="020C0502030302020203" pitchFamily="34" charset="0"/>
              </a:rPr>
              <a:t> to Support Online Adjunct Faculty</a:t>
            </a:r>
            <a:endParaRPr lang="en-US">
              <a:solidFill>
                <a:schemeClr val="tx1"/>
              </a:solidFill>
              <a:latin typeface="Rosario" panose="020C0502030302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3051608"/>
        <c:axId val="443049968"/>
      </c:barChart>
      <c:catAx>
        <c:axId val="44305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49968"/>
        <c:crosses val="autoZero"/>
        <c:auto val="1"/>
        <c:lblAlgn val="ctr"/>
        <c:lblOffset val="100"/>
        <c:noMultiLvlLbl val="0"/>
      </c:catAx>
      <c:valAx>
        <c:axId val="44304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4305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0.0477</cdr:x>
      <cdr:y>0.09948</cdr:y>
    </cdr:from>
    <cdr:to>
      <cdr:x>0.90652</cdr:x>
      <cdr:y>0.8434</cdr:y>
    </cdr:to>
    <cdr:pic>
      <cdr:nvPicPr>
        <cdr:cNvPr id="3" name="Picture 2" descr="A picture containing person, hand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82FE5D76-5496-414E-A7A8-B549BE2BD3C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3400" y="857250"/>
          <a:ext cx="9603660" cy="641032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0.22061</cdr:x>
      <cdr:y>0.10262</cdr:y>
    </cdr:from>
    <cdr:to>
      <cdr:x>1</cdr:x>
      <cdr:y>0.80472</cdr:y>
    </cdr:to>
    <cdr:pic>
      <cdr:nvPicPr>
        <cdr:cNvPr id="3" name="Picture 2" descr="A picture containing indoor, white, decorated, surrounded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753FF1DF-8CC0-5048-8696-712F287D1FE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466921" y="884255"/>
          <a:ext cx="8715429" cy="604994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0.34654</cdr:x>
      <cdr:y>0</cdr:y>
    </cdr:from>
    <cdr:to>
      <cdr:x>0.9714</cdr:x>
      <cdr:y>0.80472</cdr:y>
    </cdr:to>
    <cdr:pic>
      <cdr:nvPicPr>
        <cdr:cNvPr id="4" name="Picture 3" descr="A person making a hand gesture&#10;&#10;Description automatically generated with low confidence">
          <a:extLst xmlns:a="http://schemas.openxmlformats.org/drawingml/2006/main">
            <a:ext uri="{FF2B5EF4-FFF2-40B4-BE49-F238E27FC236}">
              <a16:creationId xmlns:a16="http://schemas.microsoft.com/office/drawing/2014/main" id="{8213C711-F8B5-0145-8CCE-78C396DB905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75081" y="0"/>
          <a:ext cx="6987404" cy="69342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863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72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503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026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912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691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1264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873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011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21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28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20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14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771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 Bleed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371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sz="2800" b="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>
            <a:spLocks noGrp="1"/>
          </p:cNvSpPr>
          <p:nvPr>
            <p:ph type="pic" idx="3"/>
          </p:nvPr>
        </p:nvSpPr>
        <p:spPr>
          <a:xfrm>
            <a:off x="5906876" y="572876"/>
            <a:ext cx="12570248" cy="12570248"/>
          </a:xfrm>
          <a:prstGeom prst="rect">
            <a:avLst/>
          </a:pr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sz="2800" b="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5085035" y="5937250"/>
            <a:ext cx="14213931" cy="105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400"/>
              <a:buFont typeface="Roboto"/>
              <a:buNone/>
              <a:defRPr sz="6400" b="1" cap="small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4"/>
          </p:nvPr>
        </p:nvSpPr>
        <p:spPr>
          <a:xfrm>
            <a:off x="5085035" y="6864350"/>
            <a:ext cx="14213930" cy="90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5400"/>
              <a:buFont typeface="Roboto"/>
              <a:buNone/>
              <a:defRPr sz="5400">
                <a:solidFill>
                  <a:srgbClr val="80992E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5"/>
          </p:nvPr>
        </p:nvSpPr>
        <p:spPr>
          <a:xfrm>
            <a:off x="5085035" y="9016999"/>
            <a:ext cx="142139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Roboto"/>
              <a:buNone/>
              <a:defRPr sz="2800">
                <a:solidFill>
                  <a:srgbClr val="333333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>
            <a:spLocks noGrp="1"/>
          </p:cNvSpPr>
          <p:nvPr>
            <p:ph type="pic" idx="6"/>
          </p:nvPr>
        </p:nvSpPr>
        <p:spPr>
          <a:xfrm>
            <a:off x="9637252" y="2849148"/>
            <a:ext cx="5109496" cy="2166162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sz="2800" b="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Divided">
  <p:cSld name="Title Divide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371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>
            <a:spLocks noGrp="1"/>
          </p:cNvSpPr>
          <p:nvPr>
            <p:ph type="pic" idx="3"/>
          </p:nvPr>
        </p:nvSpPr>
        <p:spPr>
          <a:xfrm>
            <a:off x="6217920" y="0"/>
            <a:ext cx="24384001" cy="13716000"/>
          </a:xfrm>
          <a:prstGeom prst="rect">
            <a:avLst/>
          </a:pr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500" r="2550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sz="2800" b="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7993335" y="5313002"/>
            <a:ext cx="1421393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400"/>
              <a:buFont typeface="Roboto"/>
              <a:buNone/>
              <a:defRPr sz="6400" b="1" cap="small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4"/>
          </p:nvPr>
        </p:nvSpPr>
        <p:spPr>
          <a:xfrm>
            <a:off x="8006035" y="6284552"/>
            <a:ext cx="1421393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5000"/>
              <a:buFont typeface="Roboto"/>
              <a:buNone/>
              <a:defRPr sz="5000">
                <a:solidFill>
                  <a:srgbClr val="80992E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>
            <a:spLocks noGrp="1"/>
          </p:cNvSpPr>
          <p:nvPr>
            <p:ph type="pic" idx="5"/>
          </p:nvPr>
        </p:nvSpPr>
        <p:spPr>
          <a:xfrm>
            <a:off x="19478109" y="778352"/>
            <a:ext cx="4054346" cy="1718833"/>
          </a:xfrm>
          <a:prstGeom prst="rect">
            <a:avLst/>
          </a:pr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sz="2800" b="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6"/>
          </p:nvPr>
        </p:nvSpPr>
        <p:spPr>
          <a:xfrm>
            <a:off x="8044135" y="8051799"/>
            <a:ext cx="142139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None/>
              <a:defRPr sz="28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">
  <p:cSld name="Divi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9" descr="DIVID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2316435" y="4305299"/>
            <a:ext cx="1421393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3400"/>
              <a:buFont typeface="Roboto"/>
              <a:buNone/>
              <a:defRPr sz="3400" cap="small">
                <a:solidFill>
                  <a:srgbClr val="8099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2"/>
          </p:nvPr>
        </p:nvSpPr>
        <p:spPr>
          <a:xfrm>
            <a:off x="2329135" y="10712449"/>
            <a:ext cx="1421393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Roboto"/>
              <a:buNone/>
              <a:defRPr sz="2800">
                <a:solidFill>
                  <a:srgbClr val="333333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>
            <a:spLocks noGrp="1"/>
          </p:cNvSpPr>
          <p:nvPr>
            <p:ph type="pic" idx="3"/>
          </p:nvPr>
        </p:nvSpPr>
        <p:spPr>
          <a:xfrm>
            <a:off x="13639130" y="3089746"/>
            <a:ext cx="7183041" cy="7183041"/>
          </a:xfrm>
          <a:prstGeom prst="rect">
            <a:avLst/>
          </a:pr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sz="2800" b="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2303735" y="5251450"/>
            <a:ext cx="573907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8000"/>
              <a:buFont typeface="Roboto"/>
              <a:buNone/>
              <a:defRPr sz="6400" b="1" i="0" cap="small">
                <a:solidFill>
                  <a:srgbClr val="003C7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Body All Purpose">
  <p:cSld name="Main Body All Purpos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1" descr="Blank_MAIN BODY ALL PURPOS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1821135" y="2216149"/>
            <a:ext cx="153860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  <a:defRPr sz="6000" b="1" i="0" cap="small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1" descr="ArrowDivided@4x-8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906" y="4333318"/>
            <a:ext cx="12484441" cy="27190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2445270" y="5350588"/>
            <a:ext cx="19254986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1823919" y="3113566"/>
            <a:ext cx="7558479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4600"/>
              <a:buFont typeface="Roboto"/>
              <a:buNone/>
              <a:defRPr sz="4600" b="0" i="0">
                <a:solidFill>
                  <a:srgbClr val="8099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lumn w/ Image">
  <p:cSld name="Column w/ Im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6" descr="Blank_MAIN BODY ALL PURPOS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1821135" y="1708149"/>
            <a:ext cx="153860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  <a:defRPr sz="6000" b="1" cap="small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26" descr="ArrowDivided@4x-8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906" y="2923618"/>
            <a:ext cx="12484441" cy="27190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12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2"/>
          </p:nvPr>
        </p:nvSpPr>
        <p:spPr>
          <a:xfrm>
            <a:off x="1723971" y="5327467"/>
            <a:ext cx="5614201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3"/>
          </p:nvPr>
        </p:nvSpPr>
        <p:spPr>
          <a:xfrm>
            <a:off x="1680896" y="4099578"/>
            <a:ext cx="38395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4200"/>
              <a:buFont typeface="Roboto"/>
              <a:buNone/>
              <a:defRPr sz="4200">
                <a:solidFill>
                  <a:srgbClr val="8099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>
            <a:spLocks noGrp="1"/>
          </p:cNvSpPr>
          <p:nvPr>
            <p:ph type="pic" idx="4"/>
          </p:nvPr>
        </p:nvSpPr>
        <p:spPr>
          <a:xfrm>
            <a:off x="9048199" y="3571995"/>
            <a:ext cx="13149589" cy="86484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25400" dir="5400000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boto"/>
              <a:buNone/>
              <a:defRPr sz="2800" b="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i="0" u="none" strike="noStrike" cap="none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i="0" u="none" strike="noStrike" cap="none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i="0" u="none" strike="noStrike" cap="none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i="0" u="none" strike="noStrike" cap="none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i="0" u="none" strike="noStrike" cap="none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i="0" u="none" strike="noStrike" cap="none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i="0" u="none" strike="noStrike" cap="none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i="0" u="none" strike="noStrike" cap="none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  <a:defRPr sz="2000" b="1" i="0" u="none" strike="noStrike" cap="none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1270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" descr="Imag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1" cy="13716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22" name="Google Shape;222;p1" descr="Image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906876" y="572876"/>
            <a:ext cx="12570248" cy="12570248"/>
          </a:xfrm>
          <a:prstGeom prst="rect">
            <a:avLst/>
          </a:pr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sp>
        <p:nvSpPr>
          <p:cNvPr id="223" name="Google Shape;223;p1"/>
          <p:cNvSpPr txBox="1">
            <a:spLocks noGrp="1"/>
          </p:cNvSpPr>
          <p:nvPr>
            <p:ph type="body" idx="1"/>
          </p:nvPr>
        </p:nvSpPr>
        <p:spPr>
          <a:xfrm>
            <a:off x="6291261" y="5015478"/>
            <a:ext cx="1180147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400"/>
              <a:buFont typeface="Roboto"/>
              <a:buNone/>
            </a:pPr>
            <a:r>
              <a:rPr lang="en-US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Supporting Adjunct Faculty: Research-Based Recommendations</a:t>
            </a:r>
            <a:endParaRPr dirty="0"/>
          </a:p>
        </p:txBody>
      </p:sp>
      <p:sp>
        <p:nvSpPr>
          <p:cNvPr id="224" name="Google Shape;224;p1"/>
          <p:cNvSpPr txBox="1">
            <a:spLocks noGrp="1"/>
          </p:cNvSpPr>
          <p:nvPr>
            <p:ph type="body" idx="4"/>
          </p:nvPr>
        </p:nvSpPr>
        <p:spPr>
          <a:xfrm>
            <a:off x="5085034" y="10543942"/>
            <a:ext cx="1421393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5400"/>
              <a:buFont typeface="Roboto"/>
              <a:buNone/>
            </a:pPr>
            <a:r>
              <a:rPr lang="en-US" sz="3200" dirty="0">
                <a:solidFill>
                  <a:srgbClr val="80992E"/>
                </a:solidFill>
              </a:rPr>
              <a:t>Van L. Davis, Ph.D., WCET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5400"/>
              <a:buFont typeface="Roboto"/>
              <a:buNone/>
            </a:pPr>
            <a:r>
              <a:rPr lang="en-US" sz="3200" dirty="0"/>
              <a:t>Abby McGuire, Ed.D., OLC</a:t>
            </a:r>
          </a:p>
        </p:txBody>
      </p:sp>
      <p:sp>
        <p:nvSpPr>
          <p:cNvPr id="225" name="Google Shape;225;p1"/>
          <p:cNvSpPr txBox="1">
            <a:spLocks noGrp="1"/>
          </p:cNvSpPr>
          <p:nvPr>
            <p:ph type="body" idx="5"/>
          </p:nvPr>
        </p:nvSpPr>
        <p:spPr>
          <a:xfrm>
            <a:off x="5085035" y="9016999"/>
            <a:ext cx="142139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Roboto"/>
              <a:buNone/>
            </a:pPr>
            <a:r>
              <a:rPr lang="en-US" sz="2800" dirty="0">
                <a:solidFill>
                  <a:srgbClr val="333333"/>
                </a:solidFill>
              </a:rPr>
              <a:t>June 9, 2022</a:t>
            </a:r>
            <a:endParaRPr dirty="0"/>
          </a:p>
        </p:txBody>
      </p:sp>
      <p:sp>
        <p:nvSpPr>
          <p:cNvPr id="227" name="Google Shape;227;p1"/>
          <p:cNvSpPr txBox="1">
            <a:spLocks noGrp="1"/>
          </p:cNvSpPr>
          <p:nvPr>
            <p:ph type="sldNum" idx="12"/>
          </p:nvPr>
        </p:nvSpPr>
        <p:spPr>
          <a:xfrm>
            <a:off x="23186863" y="13081000"/>
            <a:ext cx="27272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821134" y="1708149"/>
            <a:ext cx="2075311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Most Challenging Practices for Adjuncts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10</a:t>
            </a:fld>
            <a:endParaRPr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EBC591-3B7F-4930-9208-D5246383F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191032"/>
              </p:ext>
            </p:extLst>
          </p:nvPr>
        </p:nvGraphicFramePr>
        <p:xfrm>
          <a:off x="1821134" y="2450592"/>
          <a:ext cx="19220725" cy="1063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E28CA00C-7035-5C49-B3F2-FF6CD6C504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799" y="11029198"/>
            <a:ext cx="1791201" cy="26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7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940379" y="1484754"/>
            <a:ext cx="2075311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Most Effective Strategies for Supporting Adjuncts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11</a:t>
            </a:fld>
            <a:endParaRPr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7CC007-43D3-491F-90E5-348A63496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388529"/>
              </p:ext>
            </p:extLst>
          </p:nvPr>
        </p:nvGraphicFramePr>
        <p:xfrm>
          <a:off x="2057652" y="2672331"/>
          <a:ext cx="20020070" cy="1064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E031574-5378-8843-91F7-C979717BDA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799" y="11029198"/>
            <a:ext cx="1791201" cy="26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9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"/>
          <p:cNvSpPr txBox="1">
            <a:spLocks noGrp="1"/>
          </p:cNvSpPr>
          <p:nvPr>
            <p:ph type="body" idx="4294967295"/>
          </p:nvPr>
        </p:nvSpPr>
        <p:spPr>
          <a:xfrm>
            <a:off x="4745309" y="5984875"/>
            <a:ext cx="6792912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400"/>
              <a:buFont typeface="Roboto"/>
              <a:buNone/>
            </a:pPr>
            <a:r>
              <a:rPr lang="en-US" sz="6000" b="1" dirty="0">
                <a:latin typeface="Roboto"/>
                <a:ea typeface="Roboto"/>
                <a:cs typeface="Roboto"/>
                <a:sym typeface="Roboto"/>
              </a:rPr>
              <a:t>Recommendations</a:t>
            </a:r>
            <a:endParaRPr sz="6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"/>
          <p:cNvSpPr txBox="1">
            <a:spLocks noGrp="1"/>
          </p:cNvSpPr>
          <p:nvPr>
            <p:ph type="body" idx="1"/>
          </p:nvPr>
        </p:nvSpPr>
        <p:spPr>
          <a:xfrm>
            <a:off x="4745309" y="4907250"/>
            <a:ext cx="1421393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3400"/>
              <a:buFont typeface="Roboto"/>
              <a:buNone/>
            </a:pPr>
            <a:r>
              <a:rPr lang="en-US" sz="6000" cap="small" dirty="0">
                <a:solidFill>
                  <a:srgbClr val="80992E"/>
                </a:solidFill>
                <a:latin typeface="Roboto"/>
                <a:ea typeface="Roboto"/>
                <a:cs typeface="Roboto"/>
                <a:sym typeface="Roboto"/>
              </a:rPr>
              <a:t>Section 2</a:t>
            </a:r>
            <a:endParaRPr sz="6000" dirty="0"/>
          </a:p>
        </p:txBody>
      </p:sp>
      <p:sp>
        <p:nvSpPr>
          <p:cNvPr id="246" name="Google Shape;246;p3"/>
          <p:cNvSpPr txBox="1">
            <a:spLocks noGrp="1"/>
          </p:cNvSpPr>
          <p:nvPr>
            <p:ph type="sldNum" idx="12"/>
          </p:nvPr>
        </p:nvSpPr>
        <p:spPr>
          <a:xfrm>
            <a:off x="23186863" y="13081000"/>
            <a:ext cx="27272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12</a:t>
            </a:fld>
            <a:endParaRPr/>
          </a:p>
        </p:txBody>
      </p:sp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F18BB1D-B5CB-9B4F-8D80-68E94CE030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799" y="11029198"/>
            <a:ext cx="1791201" cy="2686802"/>
          </a:xfrm>
          <a:prstGeom prst="rect">
            <a:avLst/>
          </a:prstGeom>
        </p:spPr>
      </p:pic>
      <p:pic>
        <p:nvPicPr>
          <p:cNvPr id="5" name="Picture 4" descr="Stack of files">
            <a:extLst>
              <a:ext uri="{FF2B5EF4-FFF2-40B4-BE49-F238E27FC236}">
                <a16:creationId xmlns:a16="http://schemas.microsoft.com/office/drawing/2014/main" id="{AAA75F0A-4317-4545-9FFB-6D5A972082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0" y="4179429"/>
            <a:ext cx="7063231" cy="47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5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543050" y="4603748"/>
            <a:ext cx="2075311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 Effective Strategies for Supporting Adjunct faculty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13</a:t>
            </a:fld>
            <a:endParaRPr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7CC007-43D3-491F-90E5-348A63496709}"/>
              </a:ext>
            </a:extLst>
          </p:cNvPr>
          <p:cNvGraphicFramePr/>
          <p:nvPr/>
        </p:nvGraphicFramePr>
        <p:xfrm>
          <a:off x="11658600" y="3390900"/>
          <a:ext cx="11182350" cy="861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E031574-5378-8843-91F7-C979717BDA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799" y="11029198"/>
            <a:ext cx="1791201" cy="26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8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839684" y="904657"/>
            <a:ext cx="2075311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Create Sustained, Structured Connections with Adjunct Faculty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14</a:t>
            </a:fld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body" idx="2"/>
          </p:nvPr>
        </p:nvSpPr>
        <p:spPr>
          <a:xfrm>
            <a:off x="1723971" y="4241617"/>
            <a:ext cx="1627827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7CC007-43D3-491F-90E5-348A63496709}"/>
              </a:ext>
            </a:extLst>
          </p:cNvPr>
          <p:cNvGraphicFramePr/>
          <p:nvPr/>
        </p:nvGraphicFramePr>
        <p:xfrm>
          <a:off x="11658600" y="3390900"/>
          <a:ext cx="11182350" cy="861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E031574-5378-8843-91F7-C979717BDA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799" y="11029198"/>
            <a:ext cx="1791201" cy="2686802"/>
          </a:xfrm>
          <a:prstGeom prst="rect">
            <a:avLst/>
          </a:prstGeom>
        </p:spPr>
      </p:pic>
      <p:pic>
        <p:nvPicPr>
          <p:cNvPr id="4" name="Picture 3" descr="A picture containing person, indoor, wooden&#10;&#10;Description automatically generated">
            <a:extLst>
              <a:ext uri="{FF2B5EF4-FFF2-40B4-BE49-F238E27FC236}">
                <a16:creationId xmlns:a16="http://schemas.microsoft.com/office/drawing/2014/main" id="{3E3E4432-F08D-0C4B-B527-EAD55CBE3C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1063" y="4718650"/>
            <a:ext cx="7534275" cy="57260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34D1BC-CB55-2840-84C8-0E483C87D2DD}"/>
              </a:ext>
            </a:extLst>
          </p:cNvPr>
          <p:cNvSpPr txBox="1"/>
          <p:nvPr/>
        </p:nvSpPr>
        <p:spPr>
          <a:xfrm>
            <a:off x="2947960" y="4188242"/>
            <a:ext cx="845820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Create one-on-one or small group mentoring programs to provide continuous support to online adjunct faculty</a:t>
            </a:r>
            <a:r>
              <a:rPr lang="en-US" sz="4000" dirty="0"/>
              <a:t>.  A program that offers a combination of regularly-scheduled meetings, as-needed interactions, and feedback from experienced faculty provides robust opportunities for connection and development for online adjunct faculty.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848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771386" y="1232683"/>
            <a:ext cx="2171701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Offer training options that extend beyond traditional business hours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15</a:t>
            </a:fld>
            <a:endParaRPr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7CC007-43D3-491F-90E5-348A63496709}"/>
              </a:ext>
            </a:extLst>
          </p:cNvPr>
          <p:cNvGraphicFramePr/>
          <p:nvPr/>
        </p:nvGraphicFramePr>
        <p:xfrm>
          <a:off x="11658600" y="3390900"/>
          <a:ext cx="11182350" cy="861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E031574-5378-8843-91F7-C979717BDA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799" y="11029198"/>
            <a:ext cx="1791201" cy="26868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3A1B7C-A686-554F-B618-E9DD96058CBF}"/>
              </a:ext>
            </a:extLst>
          </p:cNvPr>
          <p:cNvSpPr/>
          <p:nvPr/>
        </p:nvSpPr>
        <p:spPr>
          <a:xfrm>
            <a:off x="1815442" y="4965174"/>
            <a:ext cx="1219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/>
              <a:t>Offer training options that fit with adjunct faculty schedules.  </a:t>
            </a:r>
            <a:r>
              <a:rPr lang="en-US" sz="4000" dirty="0"/>
              <a:t>Offering asynchronous faculty training options, as well as synchronous or on-campus training on evenings and weekends can make it more likely adjuncts are available to attend.  </a:t>
            </a:r>
          </a:p>
        </p:txBody>
      </p:sp>
      <p:pic>
        <p:nvPicPr>
          <p:cNvPr id="8" name="Picture 7" descr="A picture containing table, person, sitting, indoor&#10;&#10;Description automatically generated">
            <a:extLst>
              <a:ext uri="{FF2B5EF4-FFF2-40B4-BE49-F238E27FC236}">
                <a16:creationId xmlns:a16="http://schemas.microsoft.com/office/drawing/2014/main" id="{DE2225BA-5693-2349-BE2B-E350F14EF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5561" y="4675424"/>
            <a:ext cx="8202996" cy="53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2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815442" y="1124824"/>
            <a:ext cx="2075311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Incentivize professional development </a:t>
            </a:r>
            <a:r>
              <a:rPr lang="en-US" dirty="0"/>
              <a:t>options for online adjunct faculty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16</a:t>
            </a:fld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body" idx="2"/>
          </p:nvPr>
        </p:nvSpPr>
        <p:spPr>
          <a:xfrm>
            <a:off x="1723971" y="5327467"/>
            <a:ext cx="9191679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4000" b="1" dirty="0"/>
              <a:t>Compensate adjunct faculty for their time and incentivize attendance </a:t>
            </a:r>
            <a:r>
              <a:rPr lang="en-US" sz="4000" dirty="0"/>
              <a:t>by offering compensation for professional development offerings.</a:t>
            </a:r>
            <a:endParaRPr sz="4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7CC007-43D3-491F-90E5-348A63496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207166"/>
              </p:ext>
            </p:extLst>
          </p:nvPr>
        </p:nvGraphicFramePr>
        <p:xfrm>
          <a:off x="11658600" y="3390900"/>
          <a:ext cx="11182350" cy="861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E031574-5378-8843-91F7-C979717BDA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799" y="11029198"/>
            <a:ext cx="1791201" cy="26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79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815442" y="1173699"/>
            <a:ext cx="2075311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dirty="0"/>
              <a:t>Tailor training content to meet top online adjunct faculty challenges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17</a:t>
            </a:fld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body" idx="2"/>
          </p:nvPr>
        </p:nvSpPr>
        <p:spPr>
          <a:xfrm>
            <a:off x="2038296" y="3947398"/>
            <a:ext cx="11763429" cy="871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b="1" dirty="0"/>
              <a:t>Gather data to understand top faculty challenges at your institution and tailor training content to meet their needs.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n-US" sz="4400" b="1" dirty="0"/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According to this study, top challenges and topics for training include:</a:t>
            </a:r>
          </a:p>
          <a:p>
            <a:pPr marL="1028700" lvl="1" indent="-571500" algn="l"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Collaborative learning</a:t>
            </a:r>
          </a:p>
          <a:p>
            <a:pPr marL="1028700" lvl="1" indent="-571500" algn="l"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Creating connection between students</a:t>
            </a:r>
          </a:p>
          <a:p>
            <a:pPr marL="1028700" lvl="1" indent="-571500" algn="l"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Facilitating group discussion</a:t>
            </a:r>
          </a:p>
          <a:p>
            <a:pPr marL="1028700" lvl="1" indent="-571500" algn="l"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Active learning strategies</a:t>
            </a:r>
          </a:p>
          <a:p>
            <a:pPr marL="1028700" lvl="1" indent="-571500" algn="l"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Creating an inclusive classroom</a:t>
            </a:r>
          </a:p>
          <a:p>
            <a:pPr marL="1028700" lvl="1" indent="-571500" algn="l"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Culturally-relevant teaching</a:t>
            </a:r>
          </a:p>
          <a:p>
            <a:pPr marL="457200" lvl="1" indent="0" algn="l">
              <a:buSzPts val="2800"/>
            </a:pPr>
            <a:endParaRPr sz="5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7CC007-43D3-491F-90E5-348A63496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370089"/>
              </p:ext>
            </p:extLst>
          </p:nvPr>
        </p:nvGraphicFramePr>
        <p:xfrm>
          <a:off x="11391899" y="3390900"/>
          <a:ext cx="11182350" cy="861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E031574-5378-8843-91F7-C979717BDA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799" y="11029198"/>
            <a:ext cx="1791201" cy="26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815442" y="1010524"/>
            <a:ext cx="2075311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dirty="0"/>
              <a:t>Provide recognition for exemplary online adjunct faculty who use effective practices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18</a:t>
            </a:fld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body" idx="2"/>
          </p:nvPr>
        </p:nvSpPr>
        <p:spPr>
          <a:xfrm>
            <a:off x="1295346" y="4139227"/>
            <a:ext cx="11763429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lvl="0" indent="-571500">
              <a:buSzPts val="2800"/>
              <a:buFont typeface="Arial" panose="020B0604020202020204" pitchFamily="34" charset="0"/>
              <a:buChar char="•"/>
            </a:pPr>
            <a:r>
              <a:rPr lang="en-US" sz="4000" b="1" dirty="0"/>
              <a:t>Acknowledge the successes of online adjunct faculty using effective practices to connect with students.  </a:t>
            </a:r>
            <a:r>
              <a:rPr lang="en-US" sz="4000" dirty="0"/>
              <a:t>Formal means of recognition include awards or the opportunity to be featured on the program’s website.  Informal means of recognition might include a personal thank you email, message, or call.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n-US" sz="4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7CC007-43D3-491F-90E5-348A63496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379718"/>
              </p:ext>
            </p:extLst>
          </p:nvPr>
        </p:nvGraphicFramePr>
        <p:xfrm>
          <a:off x="11391899" y="3390900"/>
          <a:ext cx="11182350" cy="861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E031574-5378-8843-91F7-C979717BDA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799" y="11029198"/>
            <a:ext cx="1791201" cy="26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F63D4E-9925-FB8B-CA6A-58B0A371D935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9CA8B-6E9E-7226-4707-2F7337112115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70A85-F14C-E292-0A40-020A1265E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7485" y="3917552"/>
            <a:ext cx="14213930" cy="1077218"/>
          </a:xfrm>
        </p:spPr>
        <p:txBody>
          <a:bodyPr/>
          <a:lstStyle/>
          <a:p>
            <a:r>
              <a:rPr lang="en-US" dirty="0"/>
              <a:t>Van L. Davis, PhD, Chief Strategy Officer, WCET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3F90F-E37F-EC86-DD67-88DECC1C1A4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8177485" y="5996226"/>
            <a:ext cx="14213930" cy="861774"/>
          </a:xfrm>
        </p:spPr>
        <p:txBody>
          <a:bodyPr/>
          <a:lstStyle/>
          <a:p>
            <a:r>
              <a:rPr lang="en-US" dirty="0" err="1"/>
              <a:t>vdavis@wiche.edu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FC04FCF-A1B2-2639-3269-9FC454870856}"/>
              </a:ext>
            </a:extLst>
          </p:cNvPr>
          <p:cNvSpPr txBox="1">
            <a:spLocks/>
          </p:cNvSpPr>
          <p:nvPr/>
        </p:nvSpPr>
        <p:spPr>
          <a:xfrm>
            <a:off x="8177485" y="9936435"/>
            <a:ext cx="1421393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5000"/>
              <a:buFont typeface="Roboto"/>
              <a:buNone/>
              <a:defRPr sz="5000" b="0" i="0" u="none" strike="noStrike" cap="none">
                <a:solidFill>
                  <a:srgbClr val="8099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err="1"/>
              <a:t>abby.mcguire@onlinelearning-c.org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BDFE0A6-FC11-B0C6-7466-CC4C8384B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7485" y="7912561"/>
            <a:ext cx="14213930" cy="1077218"/>
          </a:xfrm>
        </p:spPr>
        <p:txBody>
          <a:bodyPr/>
          <a:lstStyle/>
          <a:p>
            <a:r>
              <a:rPr lang="en-US" dirty="0"/>
              <a:t>Abby McGuire, EdD, Director of Research, OLC</a:t>
            </a:r>
          </a:p>
        </p:txBody>
      </p:sp>
    </p:spTree>
    <p:extLst>
      <p:ext uri="{BB962C8B-B14F-4D97-AF65-F5344CB8AC3E}">
        <p14:creationId xmlns:p14="http://schemas.microsoft.com/office/powerpoint/2010/main" val="27592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" descr="Imag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1" cy="13716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33" name="Google Shape;233;p2" descr="Image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659965" y="184486"/>
            <a:ext cx="24912588" cy="13716000"/>
          </a:xfrm>
          <a:prstGeom prst="rect">
            <a:avLst/>
          </a:pr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500" r="25500"/>
            </a:stretch>
          </a:blipFill>
          <a:ln>
            <a:noFill/>
          </a:ln>
        </p:spPr>
      </p:pic>
      <p:sp>
        <p:nvSpPr>
          <p:cNvPr id="234" name="Google Shape;234;p2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/>
          </a:p>
        </p:txBody>
      </p:sp>
      <p:sp>
        <p:nvSpPr>
          <p:cNvPr id="236" name="Google Shape;236;p2"/>
          <p:cNvSpPr txBox="1">
            <a:spLocks noGrp="1"/>
          </p:cNvSpPr>
          <p:nvPr>
            <p:ph type="body" idx="4"/>
          </p:nvPr>
        </p:nvSpPr>
        <p:spPr>
          <a:xfrm>
            <a:off x="7958266" y="9297600"/>
            <a:ext cx="592098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5000"/>
              <a:buFont typeface="Roboto"/>
              <a:buNone/>
            </a:pPr>
            <a:r>
              <a:rPr lang="en-US" sz="4400" dirty="0">
                <a:solidFill>
                  <a:srgbClr val="80992E"/>
                </a:solidFill>
              </a:rPr>
              <a:t>Abby McGuire, Ed.D.</a:t>
            </a:r>
            <a:endParaRPr sz="4400" dirty="0"/>
          </a:p>
        </p:txBody>
      </p:sp>
      <p:sp>
        <p:nvSpPr>
          <p:cNvPr id="238" name="Google Shape;238;p2"/>
          <p:cNvSpPr txBox="1">
            <a:spLocks noGrp="1"/>
          </p:cNvSpPr>
          <p:nvPr>
            <p:ph type="body" idx="6"/>
          </p:nvPr>
        </p:nvSpPr>
        <p:spPr>
          <a:xfrm>
            <a:off x="7958266" y="10080203"/>
            <a:ext cx="59209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Roboto"/>
              <a:buNone/>
            </a:pPr>
            <a:r>
              <a:rPr lang="en-US" dirty="0"/>
              <a:t>Director of Research, OLC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Roboto"/>
              <a:buNone/>
            </a:pPr>
            <a:r>
              <a:rPr lang="en-US" dirty="0" err="1"/>
              <a:t>abby.mcguire@onlinelearning-c.org</a:t>
            </a:r>
            <a:endParaRPr dirty="0"/>
          </a:p>
        </p:txBody>
      </p:sp>
      <p:sp>
        <p:nvSpPr>
          <p:cNvPr id="11" name="Google Shape;236;p2">
            <a:extLst>
              <a:ext uri="{FF2B5EF4-FFF2-40B4-BE49-F238E27FC236}">
                <a16:creationId xmlns:a16="http://schemas.microsoft.com/office/drawing/2014/main" id="{E90513B9-3D3B-214D-A6D7-BF15C215CB44}"/>
              </a:ext>
            </a:extLst>
          </p:cNvPr>
          <p:cNvSpPr txBox="1">
            <a:spLocks/>
          </p:cNvSpPr>
          <p:nvPr/>
        </p:nvSpPr>
        <p:spPr>
          <a:xfrm>
            <a:off x="14463982" y="9144669"/>
            <a:ext cx="592098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5000"/>
              <a:buFont typeface="Roboto"/>
              <a:buNone/>
              <a:defRPr sz="5000" b="0" i="0" u="none" strike="noStrike" cap="none">
                <a:solidFill>
                  <a:srgbClr val="80992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4400" dirty="0"/>
              <a:t>Van L. Davis, Ph.D.</a:t>
            </a:r>
          </a:p>
        </p:txBody>
      </p:sp>
      <p:sp>
        <p:nvSpPr>
          <p:cNvPr id="12" name="Google Shape;238;p2">
            <a:extLst>
              <a:ext uri="{FF2B5EF4-FFF2-40B4-BE49-F238E27FC236}">
                <a16:creationId xmlns:a16="http://schemas.microsoft.com/office/drawing/2014/main" id="{E033687C-79CF-1C48-BE35-8515706F3BA9}"/>
              </a:ext>
            </a:extLst>
          </p:cNvPr>
          <p:cNvSpPr txBox="1">
            <a:spLocks/>
          </p:cNvSpPr>
          <p:nvPr/>
        </p:nvSpPr>
        <p:spPr>
          <a:xfrm>
            <a:off x="14463982" y="10010921"/>
            <a:ext cx="62600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None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Roboto"/>
              <a:buChar char="•"/>
              <a:def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333333"/>
              </a:buClr>
              <a:buSzPts val="2800"/>
            </a:pPr>
            <a:r>
              <a:rPr lang="en-US" dirty="0"/>
              <a:t>Chief Strategy Officer, WCET</a:t>
            </a:r>
          </a:p>
          <a:p>
            <a:pPr marL="0" indent="0">
              <a:buClr>
                <a:srgbClr val="333333"/>
              </a:buClr>
              <a:buSzPts val="2800"/>
            </a:pPr>
            <a:r>
              <a:rPr lang="en-US" dirty="0"/>
              <a:t>Service Design &amp; Strategy Officer, </a:t>
            </a:r>
          </a:p>
          <a:p>
            <a:pPr marL="0" indent="0">
              <a:buClr>
                <a:srgbClr val="333333"/>
              </a:buClr>
              <a:buSzPts val="2800"/>
            </a:pPr>
            <a:r>
              <a:rPr lang="en-US" dirty="0"/>
              <a:t>Every Learner Everywhere</a:t>
            </a:r>
          </a:p>
          <a:p>
            <a:pPr marL="0" indent="0">
              <a:buClr>
                <a:srgbClr val="333333"/>
              </a:buClr>
              <a:buSzPts val="2800"/>
            </a:pPr>
            <a:r>
              <a:rPr lang="en-US" dirty="0" err="1"/>
              <a:t>vdavis@wiche.edu</a:t>
            </a:r>
            <a:endParaRPr lang="en-US" dirty="0"/>
          </a:p>
        </p:txBody>
      </p:sp>
      <p:pic>
        <p:nvPicPr>
          <p:cNvPr id="5" name="Picture 4" descr="A person wearing a suit and bow tie&#10;&#10;Description automatically generated with medium confidence">
            <a:extLst>
              <a:ext uri="{FF2B5EF4-FFF2-40B4-BE49-F238E27FC236}">
                <a16:creationId xmlns:a16="http://schemas.microsoft.com/office/drawing/2014/main" id="{AA79F984-8DB7-0B44-A354-F69DB6AD04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1984" y="4110555"/>
            <a:ext cx="3900640" cy="4875801"/>
          </a:xfrm>
          <a:prstGeom prst="rect">
            <a:avLst/>
          </a:prstGeom>
        </p:spPr>
      </p:pic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2433665-7895-FE42-B895-0EC913F04F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712" y="4110555"/>
            <a:ext cx="3358171" cy="50372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BFADC5-C039-7444-A05B-72631747430E}"/>
              </a:ext>
            </a:extLst>
          </p:cNvPr>
          <p:cNvSpPr/>
          <p:nvPr/>
        </p:nvSpPr>
        <p:spPr>
          <a:xfrm>
            <a:off x="8121665" y="1639689"/>
            <a:ext cx="10761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 &amp; INTRODUCTIONS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F63D4E-9925-FB8B-CA6A-58B0A371D935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9CA8B-6E9E-7226-4707-2F7337112115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70A85-F14C-E292-0A40-020A1265E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3F90F-E37F-EC86-DD67-88DECC1C1A4B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Online Adjunct Faculty: A Survey of Institutional Policies and Practices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513E3C-2186-F760-3889-6612C6C4BAE4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www.everylearnereverywhere.org</a:t>
            </a:r>
            <a:r>
              <a:rPr lang="en-US" dirty="0"/>
              <a:t>/resources/online-adjunct-faculty-a-survey-of-institutional-policies-and-practices/</a:t>
            </a:r>
          </a:p>
        </p:txBody>
      </p:sp>
    </p:spTree>
    <p:extLst>
      <p:ext uri="{BB962C8B-B14F-4D97-AF65-F5344CB8AC3E}">
        <p14:creationId xmlns:p14="http://schemas.microsoft.com/office/powerpoint/2010/main" val="115693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F63D4E-9925-FB8B-CA6A-58B0A371D935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9CA8B-6E9E-7226-4707-2F7337112115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6217920" y="419006"/>
            <a:ext cx="24384001" cy="13716000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70A85-F14C-E292-0A40-020A1265E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54025" y="6006630"/>
            <a:ext cx="14213930" cy="1077218"/>
          </a:xfrm>
        </p:spPr>
        <p:txBody>
          <a:bodyPr/>
          <a:lstStyle/>
          <a:p>
            <a:r>
              <a:rPr lang="en-US" dirty="0"/>
              <a:t>For more information, Download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3F90F-E37F-EC86-DD67-88DECC1C1A4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450227" y="7277006"/>
            <a:ext cx="18661219" cy="861774"/>
          </a:xfrm>
        </p:spPr>
        <p:txBody>
          <a:bodyPr/>
          <a:lstStyle/>
          <a:p>
            <a:r>
              <a:rPr lang="en-US" sz="4800" dirty="0"/>
              <a:t>Supporting Online Adjunct Faculty Across Institutional Roles: </a:t>
            </a:r>
          </a:p>
          <a:p>
            <a:r>
              <a:rPr lang="en-US" sz="4000" dirty="0"/>
              <a:t>An Inclusive Playbook for Academic Leaders and Instructional Support Staff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513E3C-2186-F760-3889-6612C6C4BAE4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13654103" y="9653566"/>
            <a:ext cx="14213930" cy="954107"/>
          </a:xfrm>
        </p:spPr>
        <p:txBody>
          <a:bodyPr/>
          <a:lstStyle/>
          <a:p>
            <a:r>
              <a:rPr lang="en-US" sz="4000" dirty="0"/>
              <a:t>Newly Released! </a:t>
            </a:r>
          </a:p>
        </p:txBody>
      </p:sp>
    </p:spTree>
    <p:extLst>
      <p:ext uri="{BB962C8B-B14F-4D97-AF65-F5344CB8AC3E}">
        <p14:creationId xmlns:p14="http://schemas.microsoft.com/office/powerpoint/2010/main" val="96366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"/>
          <p:cNvSpPr txBox="1">
            <a:spLocks noGrp="1"/>
          </p:cNvSpPr>
          <p:nvPr>
            <p:ph type="body" idx="1"/>
          </p:nvPr>
        </p:nvSpPr>
        <p:spPr>
          <a:xfrm>
            <a:off x="1821135" y="2937118"/>
            <a:ext cx="153860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i="0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The Study</a:t>
            </a:r>
            <a:endParaRPr dirty="0"/>
          </a:p>
        </p:txBody>
      </p:sp>
      <p:sp>
        <p:nvSpPr>
          <p:cNvPr id="258" name="Google Shape;258;p5"/>
          <p:cNvSpPr txBox="1">
            <a:spLocks noGrp="1"/>
          </p:cNvSpPr>
          <p:nvPr>
            <p:ph type="body" idx="2"/>
          </p:nvPr>
        </p:nvSpPr>
        <p:spPr>
          <a:xfrm>
            <a:off x="2445270" y="5350588"/>
            <a:ext cx="19254986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Summer 2021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Surveyed about the 2020-2021 academic year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116 participants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42.7% two-year, primarily associates; 25.6% four-year public, primarily baccalaureate and/or graduate; 28.1% private, nonprofit; 1.2% private, for profit; and 2.4% other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19.3% less than 500 FTE, 16.9% 500 to 1,000 FTE, 26.5% 1,001 to 3,000 FTE, 13.3% 3,001 to 5,000 FTE, and 24.1% more than 5,000 FTE</a:t>
            </a:r>
            <a:endParaRPr sz="4000" dirty="0"/>
          </a:p>
        </p:txBody>
      </p:sp>
      <p:sp>
        <p:nvSpPr>
          <p:cNvPr id="259" name="Google Shape;259;p5"/>
          <p:cNvSpPr txBox="1">
            <a:spLocks noGrp="1"/>
          </p:cNvSpPr>
          <p:nvPr>
            <p:ph type="sldNum" idx="12"/>
          </p:nvPr>
        </p:nvSpPr>
        <p:spPr>
          <a:xfrm>
            <a:off x="23186863" y="13081000"/>
            <a:ext cx="27272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/>
          </a:p>
        </p:txBody>
      </p:sp>
      <p:pic>
        <p:nvPicPr>
          <p:cNvPr id="5" name="Picture 4" descr="A person wearing a suit and bow tie&#10;&#10;Description automatically generated with medium confidence">
            <a:extLst>
              <a:ext uri="{FF2B5EF4-FFF2-40B4-BE49-F238E27FC236}">
                <a16:creationId xmlns:a16="http://schemas.microsoft.com/office/drawing/2014/main" id="{BCBD623E-E543-D64C-BD92-0B7FE433CA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1288" y="11237610"/>
            <a:ext cx="1982712" cy="24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9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"/>
          <p:cNvSpPr txBox="1">
            <a:spLocks noGrp="1"/>
          </p:cNvSpPr>
          <p:nvPr>
            <p:ph type="body" idx="4294967295"/>
          </p:nvPr>
        </p:nvSpPr>
        <p:spPr>
          <a:xfrm>
            <a:off x="2303463" y="5251450"/>
            <a:ext cx="6792912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400"/>
              <a:buFont typeface="Roboto"/>
              <a:buNone/>
            </a:pPr>
            <a:r>
              <a:rPr lang="en-US" sz="6000" b="1" dirty="0">
                <a:latin typeface="Roboto"/>
                <a:ea typeface="Roboto"/>
                <a:cs typeface="Roboto"/>
                <a:sym typeface="Roboto"/>
              </a:rPr>
              <a:t>Findings</a:t>
            </a:r>
            <a:endParaRPr sz="6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"/>
          <p:cNvSpPr txBox="1">
            <a:spLocks noGrp="1"/>
          </p:cNvSpPr>
          <p:nvPr>
            <p:ph type="body" idx="1"/>
          </p:nvPr>
        </p:nvSpPr>
        <p:spPr>
          <a:xfrm>
            <a:off x="2316435" y="4305299"/>
            <a:ext cx="1421393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92E"/>
              </a:buClr>
              <a:buSzPts val="3400"/>
              <a:buFont typeface="Roboto"/>
              <a:buNone/>
            </a:pPr>
            <a:r>
              <a:rPr lang="en-US" sz="6000" cap="small" dirty="0">
                <a:solidFill>
                  <a:srgbClr val="80992E"/>
                </a:solidFill>
                <a:latin typeface="Roboto"/>
                <a:ea typeface="Roboto"/>
                <a:cs typeface="Roboto"/>
                <a:sym typeface="Roboto"/>
              </a:rPr>
              <a:t>Section 1</a:t>
            </a:r>
            <a:endParaRPr sz="6000" dirty="0"/>
          </a:p>
        </p:txBody>
      </p:sp>
      <p:sp>
        <p:nvSpPr>
          <p:cNvPr id="246" name="Google Shape;246;p3"/>
          <p:cNvSpPr txBox="1">
            <a:spLocks noGrp="1"/>
          </p:cNvSpPr>
          <p:nvPr>
            <p:ph type="sldNum" idx="12"/>
          </p:nvPr>
        </p:nvSpPr>
        <p:spPr>
          <a:xfrm>
            <a:off x="23186863" y="13081000"/>
            <a:ext cx="27272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/>
          </a:p>
        </p:txBody>
      </p:sp>
      <p:pic>
        <p:nvPicPr>
          <p:cNvPr id="8" name="Picture 7" descr="A person wearing a suit and bow tie&#10;&#10;Description automatically generated with medium confidence">
            <a:extLst>
              <a:ext uri="{FF2B5EF4-FFF2-40B4-BE49-F238E27FC236}">
                <a16:creationId xmlns:a16="http://schemas.microsoft.com/office/drawing/2014/main" id="{BD6F7F83-1ABA-8F4B-B519-F586AC08B9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1288" y="11237610"/>
            <a:ext cx="1982712" cy="2478390"/>
          </a:xfrm>
          <a:prstGeom prst="rect">
            <a:avLst/>
          </a:prstGeom>
        </p:spPr>
      </p:pic>
      <p:pic>
        <p:nvPicPr>
          <p:cNvPr id="3" name="Picture 2" descr="Gold colored compass">
            <a:extLst>
              <a:ext uri="{FF2B5EF4-FFF2-40B4-BE49-F238E27FC236}">
                <a16:creationId xmlns:a16="http://schemas.microsoft.com/office/drawing/2014/main" id="{D46222FC-5B50-DD4F-8BA2-0162AD80EA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0" y="4070096"/>
            <a:ext cx="7117080" cy="4744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821135" y="1708149"/>
            <a:ext cx="153860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Use of online adjuncts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body" idx="2"/>
          </p:nvPr>
        </p:nvSpPr>
        <p:spPr>
          <a:xfrm>
            <a:off x="1723971" y="5327467"/>
            <a:ext cx="5614201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r>
              <a:rPr lang="en-US" sz="4000" dirty="0"/>
              <a:t>The use of adjuncts for online courses in 2020-21 was slightly up compared to 2019-2020.</a:t>
            </a:r>
            <a:endParaRPr sz="4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E38ABBF-E8D8-4226-91AF-568922EEE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074234"/>
              </p:ext>
            </p:extLst>
          </p:nvPr>
        </p:nvGraphicFramePr>
        <p:xfrm>
          <a:off x="9741878" y="3695132"/>
          <a:ext cx="12537830" cy="808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erson wearing a suit and bow tie&#10;&#10;Description automatically generated with medium confidence">
            <a:extLst>
              <a:ext uri="{FF2B5EF4-FFF2-40B4-BE49-F238E27FC236}">
                <a16:creationId xmlns:a16="http://schemas.microsoft.com/office/drawing/2014/main" id="{80647FCE-9A54-FE47-BC37-BA8D2CC0CE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1288" y="11237610"/>
            <a:ext cx="1982712" cy="2478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821135" y="1708149"/>
            <a:ext cx="190693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Professional Development: Modality Specific Training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body" idx="2"/>
          </p:nvPr>
        </p:nvSpPr>
        <p:spPr>
          <a:xfrm>
            <a:off x="1723971" y="5327467"/>
            <a:ext cx="5614201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4000" dirty="0"/>
              <a:t>Modality specific training is excellent for asynchronous online education but much less robust for other modalities, especially blended and </a:t>
            </a:r>
            <a:r>
              <a:rPr lang="en-US" sz="4000" dirty="0" err="1"/>
              <a:t>hyflex</a:t>
            </a:r>
            <a:r>
              <a:rPr lang="en-US" sz="4000" dirty="0"/>
              <a:t> courses.</a:t>
            </a:r>
            <a:endParaRPr sz="4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0DA5F6-8189-4847-A986-74CFA31BE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309354"/>
              </p:ext>
            </p:extLst>
          </p:nvPr>
        </p:nvGraphicFramePr>
        <p:xfrm>
          <a:off x="9829799" y="3094892"/>
          <a:ext cx="13065369" cy="973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A person wearing a suit and bow tie&#10;&#10;Description automatically generated with medium confidence">
            <a:extLst>
              <a:ext uri="{FF2B5EF4-FFF2-40B4-BE49-F238E27FC236}">
                <a16:creationId xmlns:a16="http://schemas.microsoft.com/office/drawing/2014/main" id="{68E5251B-6EC2-F046-A024-A4F25BA2B2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1288" y="11237610"/>
            <a:ext cx="1982712" cy="24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5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821135" y="1708149"/>
            <a:ext cx="190693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Professional Development: Requirements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body" idx="2"/>
          </p:nvPr>
        </p:nvSpPr>
        <p:spPr>
          <a:xfrm>
            <a:off x="1723971" y="5327467"/>
            <a:ext cx="5614201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4000" dirty="0"/>
              <a:t>The majority of respondents require at least online technical training, academic student policy training, and effective teaching methods training.</a:t>
            </a:r>
            <a:endParaRPr sz="4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0F0584-E7A3-4406-A17B-E693F8FFC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269569"/>
              </p:ext>
            </p:extLst>
          </p:nvPr>
        </p:nvGraphicFramePr>
        <p:xfrm>
          <a:off x="9735337" y="3376247"/>
          <a:ext cx="12924692" cy="863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erson wearing a suit and bow tie&#10;&#10;Description automatically generated with medium confidence">
            <a:extLst>
              <a:ext uri="{FF2B5EF4-FFF2-40B4-BE49-F238E27FC236}">
                <a16:creationId xmlns:a16="http://schemas.microsoft.com/office/drawing/2014/main" id="{C8930F90-562D-5E44-BAB3-2900365375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1288" y="11237610"/>
            <a:ext cx="1982712" cy="24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2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821134" y="1708149"/>
            <a:ext cx="2075311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Professional Development: Major Barriers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body" idx="2"/>
          </p:nvPr>
        </p:nvSpPr>
        <p:spPr>
          <a:xfrm>
            <a:off x="1723971" y="5327467"/>
            <a:ext cx="5614201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Time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Money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Availability of adjuncts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Autonomy of colleges and department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4000" dirty="0"/>
              <a:t>Lack of resources</a:t>
            </a:r>
            <a:endParaRPr sz="4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</a:pP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B852E8-B299-46DE-905F-DD242B3BD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900714"/>
              </p:ext>
            </p:extLst>
          </p:nvPr>
        </p:nvGraphicFramePr>
        <p:xfrm>
          <a:off x="9006840" y="3543300"/>
          <a:ext cx="13567409" cy="819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A person wearing a suit and bow tie&#10;&#10;Description automatically generated with medium confidence">
            <a:extLst>
              <a:ext uri="{FF2B5EF4-FFF2-40B4-BE49-F238E27FC236}">
                <a16:creationId xmlns:a16="http://schemas.microsoft.com/office/drawing/2014/main" id="{A4A2F7EB-2A3C-4A4E-963A-86AD53E94F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1288" y="11237610"/>
            <a:ext cx="1982712" cy="24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body" idx="1"/>
          </p:nvPr>
        </p:nvSpPr>
        <p:spPr>
          <a:xfrm>
            <a:off x="1821134" y="1708149"/>
            <a:ext cx="2075311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B6D"/>
              </a:buClr>
              <a:buSzPts val="6000"/>
              <a:buFont typeface="Roboto"/>
              <a:buNone/>
            </a:pPr>
            <a:r>
              <a:rPr lang="en-US" sz="6000" b="1" cap="small" dirty="0">
                <a:solidFill>
                  <a:srgbClr val="163B6D"/>
                </a:solidFill>
                <a:latin typeface="Roboto"/>
                <a:ea typeface="Roboto"/>
                <a:cs typeface="Roboto"/>
                <a:sym typeface="Roboto"/>
              </a:rPr>
              <a:t>Most Effective Practices by Adjuncts</a:t>
            </a:r>
            <a:endParaRPr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23113998" y="13081000"/>
            <a:ext cx="418457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Roboto"/>
              <a:buNone/>
            </a:pPr>
            <a:fld id="{00000000-1234-1234-1234-123412341234}" type="slidenum">
              <a:rPr lang="en-US" sz="2000" b="1" baseline="30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229FE26-DD48-45EB-B690-C414D238A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771397"/>
              </p:ext>
            </p:extLst>
          </p:nvPr>
        </p:nvGraphicFramePr>
        <p:xfrm>
          <a:off x="3547872" y="3218688"/>
          <a:ext cx="17502378" cy="1023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ECF0AFC-A03B-3940-A306-BBDBE85018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799" y="11029198"/>
            <a:ext cx="1791201" cy="26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15518"/>
      </p:ext>
    </p:extLst>
  </p:cSld>
  <p:clrMapOvr>
    <a:masterClrMapping/>
  </p:clrMapOvr>
</p:sld>
</file>

<file path=ppt/theme/theme1.xml><?xml version="1.0" encoding="utf-8"?>
<a:theme xmlns:a="http://schemas.openxmlformats.org/drawingml/2006/main" name="ELE Template">
  <a:themeElements>
    <a:clrScheme name="White">
      <a:dk1>
        <a:srgbClr val="333333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716</Words>
  <Application>Microsoft Macintosh PowerPoint</Application>
  <PresentationFormat>Custom</PresentationFormat>
  <Paragraphs>99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Rosario</vt:lpstr>
      <vt:lpstr>Helvetica Neue</vt:lpstr>
      <vt:lpstr>Roboto</vt:lpstr>
      <vt:lpstr>Arial</vt:lpstr>
      <vt:lpstr>ELE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Abby McGuire</cp:lastModifiedBy>
  <cp:revision>33</cp:revision>
  <dcterms:modified xsi:type="dcterms:W3CDTF">2022-05-19T14:19:40Z</dcterms:modified>
</cp:coreProperties>
</file>